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8" r:id="rId3"/>
    <p:sldId id="289" r:id="rId4"/>
    <p:sldId id="287" r:id="rId5"/>
    <p:sldId id="291" r:id="rId6"/>
    <p:sldId id="293" r:id="rId7"/>
    <p:sldId id="295" r:id="rId8"/>
    <p:sldId id="294" r:id="rId9"/>
    <p:sldId id="296" r:id="rId10"/>
    <p:sldId id="29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3B411-4E70-4B4D-94BF-1961D38D16D8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B2A3-A4DA-48CF-8052-73B62541B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77006"/>
              </p:ext>
            </p:extLst>
          </p:nvPr>
        </p:nvGraphicFramePr>
        <p:xfrm>
          <a:off x="539552" y="1340768"/>
          <a:ext cx="8229600" cy="3271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987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cap="all" dirty="0">
                          <a:effectLst/>
                        </a:rPr>
                        <a:t>ústav výzkumu Globální změny AV ČR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effectLst/>
                        </a:rPr>
                        <a:t>Odhad potenciálu sekvestrace uhlíku v České republice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Zalesňování zemědělských půd, změna lesního hospodaření, revitalizace rašelinišť a výsadby stromořadí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Jakub Hruška, Marian Pavelka, Tomáš Chuman, Filip Oulehle, Olga Vindušková,  </a:t>
                      </a:r>
                      <a:r>
                        <a:rPr lang="cs-CZ" sz="1100" dirty="0" smtClean="0">
                          <a:effectLst/>
                        </a:rPr>
                        <a:t>Pavel </a:t>
                      </a:r>
                      <a:r>
                        <a:rPr lang="cs-CZ" sz="1100" dirty="0">
                          <a:effectLst/>
                        </a:rPr>
                        <a:t>Cudlín, Mirek Trnka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043608" y="54868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Výtah z výzkumné zprávy:</a:t>
            </a:r>
            <a:endParaRPr lang="cs-CZ" dirty="0"/>
          </a:p>
        </p:txBody>
      </p:sp>
      <p:pic>
        <p:nvPicPr>
          <p:cNvPr id="1026" name="Picture 2" descr="https://wiki.czechglobe.cz/mediawiki/images/6/69/Czechglobe-logo-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85184"/>
            <a:ext cx="3465513" cy="14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9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jakub.hruska\Documents\My Documents\CEZ_2\CEZ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0014"/>
            <a:ext cx="7200800" cy="5063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67544" y="18864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Potenciál zalesnění zemědělských půd – 536 tis. ha</a:t>
            </a:r>
          </a:p>
          <a:p>
            <a:r>
              <a:rPr lang="cs-CZ" dirty="0" smtClean="0"/>
              <a:t>K roku 2050 (Green </a:t>
            </a:r>
            <a:r>
              <a:rPr lang="cs-CZ" dirty="0" err="1" smtClean="0"/>
              <a:t>Deal</a:t>
            </a:r>
            <a:r>
              <a:rPr lang="cs-CZ" dirty="0" smtClean="0"/>
              <a:t>) by mohly nové lesy sekvestrovat 6,9 </a:t>
            </a:r>
            <a:r>
              <a:rPr lang="cs-CZ" dirty="0" err="1" smtClean="0"/>
              <a:t>Mt</a:t>
            </a:r>
            <a:r>
              <a:rPr lang="cs-CZ" dirty="0" smtClean="0"/>
              <a:t> </a:t>
            </a:r>
            <a:r>
              <a:rPr lang="cs-CZ" dirty="0" err="1" smtClean="0"/>
              <a:t>ekv</a:t>
            </a:r>
            <a:r>
              <a:rPr lang="cs-CZ" dirty="0" smtClean="0"/>
              <a:t> CO</a:t>
            </a:r>
            <a:r>
              <a:rPr lang="cs-CZ" baseline="-25000" dirty="0" smtClean="0"/>
              <a:t>2</a:t>
            </a:r>
            <a:r>
              <a:rPr lang="cs-CZ" dirty="0" smtClean="0"/>
              <a:t>/rok </a:t>
            </a:r>
          </a:p>
          <a:p>
            <a:r>
              <a:rPr lang="cs-CZ" dirty="0" smtClean="0"/>
              <a:t>                                                  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(5% aktuálních emisí)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16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26469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08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36904" cy="5184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13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568952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827584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14 povodí GEOMON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635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92888" cy="233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611560" y="314096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 – listnaté nad 75%, 2 – listnaté 25-75%, 3 – jehličnany nad 75%</a:t>
            </a:r>
            <a:endParaRPr lang="cs-CZ" dirty="0"/>
          </a:p>
        </p:txBody>
      </p:sp>
      <p:pic>
        <p:nvPicPr>
          <p:cNvPr id="5" name="Picture 1" descr="C:\Users\jakub.hruska\Desktop\piskovna u Bzence (jRehounek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75419"/>
            <a:ext cx="3816424" cy="28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 r="1859" b="1884"/>
          <a:stretch>
            <a:fillRect/>
          </a:stretch>
        </p:blipFill>
        <p:spPr bwMode="auto">
          <a:xfrm>
            <a:off x="467544" y="3675419"/>
            <a:ext cx="3943184" cy="29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62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357301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Metaanalýza</a:t>
            </a:r>
            <a:r>
              <a:rPr lang="cs-CZ" dirty="0" smtClean="0"/>
              <a:t> </a:t>
            </a:r>
            <a:r>
              <a:rPr lang="cs-CZ" dirty="0" err="1" smtClean="0"/>
              <a:t>Nave</a:t>
            </a:r>
            <a:r>
              <a:rPr lang="cs-CZ" dirty="0" smtClean="0"/>
              <a:t> et al. (2010): Po </a:t>
            </a:r>
            <a:r>
              <a:rPr lang="cs-CZ" dirty="0"/>
              <a:t>holosečné těžbě dochází </a:t>
            </a:r>
            <a:r>
              <a:rPr lang="cs-CZ" dirty="0" smtClean="0"/>
              <a:t>v humusu k redukci zásob C </a:t>
            </a:r>
            <a:r>
              <a:rPr lang="cs-CZ" dirty="0"/>
              <a:t>o 30% (20-40%) a trvá 50-70 let, než se zásoba uhlíku dostane na původní úroveň. Pasečné hospodaření tedy vede k opakovanému „znovuobnovování“ </a:t>
            </a:r>
            <a:r>
              <a:rPr lang="cs-CZ" dirty="0" smtClean="0"/>
              <a:t>povrchové vrstvy půdy.</a:t>
            </a:r>
          </a:p>
          <a:p>
            <a:endParaRPr lang="cs-CZ" dirty="0"/>
          </a:p>
          <a:p>
            <a:r>
              <a:rPr lang="cs-CZ" b="1" dirty="0"/>
              <a:t>Při přechodu z pasečného hospodaření na </a:t>
            </a:r>
            <a:r>
              <a:rPr lang="cs-CZ" b="1" dirty="0" smtClean="0"/>
              <a:t>přírodě blízké</a:t>
            </a:r>
            <a:r>
              <a:rPr lang="cs-CZ" dirty="0" smtClean="0"/>
              <a:t> </a:t>
            </a:r>
            <a:r>
              <a:rPr lang="cs-CZ" dirty="0"/>
              <a:t>(ze 100%), můžeme předpokládat významné </a:t>
            </a:r>
            <a:r>
              <a:rPr lang="cs-CZ" b="1" dirty="0"/>
              <a:t>snížení půdních emisí</a:t>
            </a:r>
            <a:r>
              <a:rPr lang="cs-CZ" dirty="0"/>
              <a:t> s potenciálem ročního zadržení C v půdě </a:t>
            </a:r>
            <a:r>
              <a:rPr lang="cs-CZ" b="1" dirty="0"/>
              <a:t>mezi 0,5 až 1,1 </a:t>
            </a:r>
            <a:r>
              <a:rPr lang="cs-CZ" b="1" dirty="0" err="1"/>
              <a:t>Mt</a:t>
            </a:r>
            <a:r>
              <a:rPr lang="cs-CZ" b="1" dirty="0"/>
              <a:t> </a:t>
            </a:r>
            <a:r>
              <a:rPr lang="cs-CZ" b="1" dirty="0" err="1"/>
              <a:t>eq</a:t>
            </a:r>
            <a:r>
              <a:rPr lang="cs-CZ" b="1" dirty="0"/>
              <a:t> CO</a:t>
            </a:r>
            <a:r>
              <a:rPr lang="cs-CZ" b="1" baseline="-25000" dirty="0"/>
              <a:t>2</a:t>
            </a:r>
            <a:r>
              <a:rPr lang="cs-CZ" b="1" dirty="0"/>
              <a:t>/rok.</a:t>
            </a:r>
            <a:endParaRPr lang="cs-CZ" dirty="0"/>
          </a:p>
          <a:p>
            <a:endParaRPr lang="cs-CZ" dirty="0"/>
          </a:p>
        </p:txBody>
      </p:sp>
      <p:pic>
        <p:nvPicPr>
          <p:cNvPr id="3" name="Picture 2" descr="C:\Users\jakub.hruska\Desktop\IMG_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2" y="332656"/>
            <a:ext cx="3385015" cy="253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50"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58" y="332657"/>
            <a:ext cx="3376397" cy="25202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6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jakub.hruska\Desktop\emise-cr-detail_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" y="0"/>
            <a:ext cx="9107637" cy="64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 r="1859" b="1884"/>
          <a:stretch>
            <a:fillRect/>
          </a:stretch>
        </p:blipFill>
        <p:spPr bwMode="auto">
          <a:xfrm>
            <a:off x="38347" y="3547123"/>
            <a:ext cx="4364580" cy="331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C:\Users\jakub.hruska\Desktop\piskovna u Bzence (jRehounek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" y="14935"/>
            <a:ext cx="4407073" cy="32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69269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„Nejlepší“ sekvestrace do půdy – ovšem krátkodobě (desítky let), pak následuje holina a emise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88024" y="41490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„Nižší“ sekvestrace do půdy – </a:t>
            </a:r>
          </a:p>
          <a:p>
            <a:r>
              <a:rPr lang="cs-CZ" dirty="0" smtClean="0"/>
              <a:t>ovšem dlouhodobá a stálá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6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272808" cy="504056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59632" y="33265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Sekvestrace uhlíku do biomasy (data Severní Amerika)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7097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183</Words>
  <Application>Microsoft Office PowerPoint</Application>
  <PresentationFormat>Předvádění na obrazovce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Zlepšující se kvalita životního prostředí v datech sítě malých lesních povodí  GEOMON</dc:title>
  <dc:creator>filip.oulehle</dc:creator>
  <cp:lastModifiedBy>Jakub Hruška</cp:lastModifiedBy>
  <cp:revision>73</cp:revision>
  <dcterms:created xsi:type="dcterms:W3CDTF">2016-11-07T09:42:16Z</dcterms:created>
  <dcterms:modified xsi:type="dcterms:W3CDTF">2021-03-30T09:03:58Z</dcterms:modified>
</cp:coreProperties>
</file>